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889750" cy="100218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p:scale>
          <a:sx n="100" d="100"/>
          <a:sy n="100" d="100"/>
        </p:scale>
        <p:origin x="-1932" y="-15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de-DE"/>
              <a:t>Mastertitelformat bearbeiten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71926C0C-56B4-4A02-B006-3309D926B453}" type="datetimeFigureOut">
              <a:rPr lang="de-DE" smtClean="0"/>
              <a:t>04.10.2021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C68146E-D1F3-48AA-A0A1-54B93731EB57}" type="slidenum">
              <a:rPr lang="de-DE" smtClean="0"/>
              <a:t>‹Nr.›</a:t>
            </a:fld>
            <a:endParaRPr lang="de-DE"/>
          </a:p>
        </p:txBody>
      </p:sp>
    </p:spTree>
    <p:extLst>
      <p:ext uri="{BB962C8B-B14F-4D97-AF65-F5344CB8AC3E}">
        <p14:creationId xmlns:p14="http://schemas.microsoft.com/office/powerpoint/2010/main" val="478433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71926C0C-56B4-4A02-B006-3309D926B453}" type="datetimeFigureOut">
              <a:rPr lang="de-DE" smtClean="0"/>
              <a:t>04.10.2021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C68146E-D1F3-48AA-A0A1-54B93731EB57}" type="slidenum">
              <a:rPr lang="de-DE" smtClean="0"/>
              <a:t>‹Nr.›</a:t>
            </a:fld>
            <a:endParaRPr lang="de-DE"/>
          </a:p>
        </p:txBody>
      </p:sp>
    </p:spTree>
    <p:extLst>
      <p:ext uri="{BB962C8B-B14F-4D97-AF65-F5344CB8AC3E}">
        <p14:creationId xmlns:p14="http://schemas.microsoft.com/office/powerpoint/2010/main" val="2424064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71926C0C-56B4-4A02-B006-3309D926B453}" type="datetimeFigureOut">
              <a:rPr lang="de-DE" smtClean="0"/>
              <a:t>04.10.2021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C68146E-D1F3-48AA-A0A1-54B93731EB57}" type="slidenum">
              <a:rPr lang="de-DE" smtClean="0"/>
              <a:t>‹Nr.›</a:t>
            </a:fld>
            <a:endParaRPr lang="de-DE"/>
          </a:p>
        </p:txBody>
      </p:sp>
    </p:spTree>
    <p:extLst>
      <p:ext uri="{BB962C8B-B14F-4D97-AF65-F5344CB8AC3E}">
        <p14:creationId xmlns:p14="http://schemas.microsoft.com/office/powerpoint/2010/main" val="4129510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71926C0C-56B4-4A02-B006-3309D926B453}" type="datetimeFigureOut">
              <a:rPr lang="de-DE" smtClean="0"/>
              <a:t>04.10.2021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C68146E-D1F3-48AA-A0A1-54B93731EB57}" type="slidenum">
              <a:rPr lang="de-DE" smtClean="0"/>
              <a:t>‹Nr.›</a:t>
            </a:fld>
            <a:endParaRPr lang="de-DE"/>
          </a:p>
        </p:txBody>
      </p:sp>
    </p:spTree>
    <p:extLst>
      <p:ext uri="{BB962C8B-B14F-4D97-AF65-F5344CB8AC3E}">
        <p14:creationId xmlns:p14="http://schemas.microsoft.com/office/powerpoint/2010/main" val="2200205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de-DE"/>
              <a:t>Mastertitelformat bearbeiten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71926C0C-56B4-4A02-B006-3309D926B453}" type="datetimeFigureOut">
              <a:rPr lang="de-DE" smtClean="0"/>
              <a:t>04.10.2021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C68146E-D1F3-48AA-A0A1-54B93731EB57}" type="slidenum">
              <a:rPr lang="de-DE" smtClean="0"/>
              <a:t>‹Nr.›</a:t>
            </a:fld>
            <a:endParaRPr lang="de-DE"/>
          </a:p>
        </p:txBody>
      </p:sp>
    </p:spTree>
    <p:extLst>
      <p:ext uri="{BB962C8B-B14F-4D97-AF65-F5344CB8AC3E}">
        <p14:creationId xmlns:p14="http://schemas.microsoft.com/office/powerpoint/2010/main" val="2881128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71926C0C-56B4-4A02-B006-3309D926B453}" type="datetimeFigureOut">
              <a:rPr lang="de-DE" smtClean="0"/>
              <a:t>04.10.2021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C68146E-D1F3-48AA-A0A1-54B93731EB57}" type="slidenum">
              <a:rPr lang="de-DE" smtClean="0"/>
              <a:t>‹Nr.›</a:t>
            </a:fld>
            <a:endParaRPr lang="de-DE"/>
          </a:p>
        </p:txBody>
      </p:sp>
    </p:spTree>
    <p:extLst>
      <p:ext uri="{BB962C8B-B14F-4D97-AF65-F5344CB8AC3E}">
        <p14:creationId xmlns:p14="http://schemas.microsoft.com/office/powerpoint/2010/main" val="2794775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de-DE"/>
              <a:t>Mastertitelformat bearbeiten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4" name="Content Placeholder 3"/>
          <p:cNvSpPr>
            <a:spLocks noGrp="1"/>
          </p:cNvSpPr>
          <p:nvPr>
            <p:ph sz="half" idx="2"/>
          </p:nvPr>
        </p:nvSpPr>
        <p:spPr>
          <a:xfrm>
            <a:off x="472381" y="3618442"/>
            <a:ext cx="2901255" cy="532218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6" name="Content Placeholder 5"/>
          <p:cNvSpPr>
            <a:spLocks noGrp="1"/>
          </p:cNvSpPr>
          <p:nvPr>
            <p:ph sz="quarter" idx="4"/>
          </p:nvPr>
        </p:nvSpPr>
        <p:spPr>
          <a:xfrm>
            <a:off x="3471863" y="3618442"/>
            <a:ext cx="2915543" cy="532218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71926C0C-56B4-4A02-B006-3309D926B453}" type="datetimeFigureOut">
              <a:rPr lang="de-DE" smtClean="0"/>
              <a:t>04.10.2021</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7C68146E-D1F3-48AA-A0A1-54B93731EB57}" type="slidenum">
              <a:rPr lang="de-DE" smtClean="0"/>
              <a:t>‹Nr.›</a:t>
            </a:fld>
            <a:endParaRPr lang="de-DE"/>
          </a:p>
        </p:txBody>
      </p:sp>
    </p:spTree>
    <p:extLst>
      <p:ext uri="{BB962C8B-B14F-4D97-AF65-F5344CB8AC3E}">
        <p14:creationId xmlns:p14="http://schemas.microsoft.com/office/powerpoint/2010/main" val="496793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71926C0C-56B4-4A02-B006-3309D926B453}" type="datetimeFigureOut">
              <a:rPr lang="de-DE" smtClean="0"/>
              <a:t>04.10.2021</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7C68146E-D1F3-48AA-A0A1-54B93731EB57}" type="slidenum">
              <a:rPr lang="de-DE" smtClean="0"/>
              <a:t>‹Nr.›</a:t>
            </a:fld>
            <a:endParaRPr lang="de-DE"/>
          </a:p>
        </p:txBody>
      </p:sp>
    </p:spTree>
    <p:extLst>
      <p:ext uri="{BB962C8B-B14F-4D97-AF65-F5344CB8AC3E}">
        <p14:creationId xmlns:p14="http://schemas.microsoft.com/office/powerpoint/2010/main" val="4255109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926C0C-56B4-4A02-B006-3309D926B453}" type="datetimeFigureOut">
              <a:rPr lang="de-DE" smtClean="0"/>
              <a:t>04.10.2021</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7C68146E-D1F3-48AA-A0A1-54B93731EB57}" type="slidenum">
              <a:rPr lang="de-DE" smtClean="0"/>
              <a:t>‹Nr.›</a:t>
            </a:fld>
            <a:endParaRPr lang="de-DE"/>
          </a:p>
        </p:txBody>
      </p:sp>
    </p:spTree>
    <p:extLst>
      <p:ext uri="{BB962C8B-B14F-4D97-AF65-F5344CB8AC3E}">
        <p14:creationId xmlns:p14="http://schemas.microsoft.com/office/powerpoint/2010/main" val="1862251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e-DE"/>
              <a:t>Mastertitelformat bearbeiten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71926C0C-56B4-4A02-B006-3309D926B453}" type="datetimeFigureOut">
              <a:rPr lang="de-DE" smtClean="0"/>
              <a:t>04.10.2021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C68146E-D1F3-48AA-A0A1-54B93731EB57}" type="slidenum">
              <a:rPr lang="de-DE" smtClean="0"/>
              <a:t>‹Nr.›</a:t>
            </a:fld>
            <a:endParaRPr lang="de-DE"/>
          </a:p>
        </p:txBody>
      </p:sp>
    </p:spTree>
    <p:extLst>
      <p:ext uri="{BB962C8B-B14F-4D97-AF65-F5344CB8AC3E}">
        <p14:creationId xmlns:p14="http://schemas.microsoft.com/office/powerpoint/2010/main" val="3725747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e-DE"/>
              <a:t>Mastertitelformat bearbeiten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e-DE"/>
              <a:t>Bild durch Klicken auf Symbol hinzufügen</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71926C0C-56B4-4A02-B006-3309D926B453}" type="datetimeFigureOut">
              <a:rPr lang="de-DE" smtClean="0"/>
              <a:t>04.10.2021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C68146E-D1F3-48AA-A0A1-54B93731EB57}" type="slidenum">
              <a:rPr lang="de-DE" smtClean="0"/>
              <a:t>‹Nr.›</a:t>
            </a:fld>
            <a:endParaRPr lang="de-DE"/>
          </a:p>
        </p:txBody>
      </p:sp>
    </p:spTree>
    <p:extLst>
      <p:ext uri="{BB962C8B-B14F-4D97-AF65-F5344CB8AC3E}">
        <p14:creationId xmlns:p14="http://schemas.microsoft.com/office/powerpoint/2010/main" val="491092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1926C0C-56B4-4A02-B006-3309D926B453}" type="datetimeFigureOut">
              <a:rPr lang="de-DE" smtClean="0"/>
              <a:t>04.10.2021</a:t>
            </a:fld>
            <a:endParaRPr lang="de-DE"/>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C68146E-D1F3-48AA-A0A1-54B93731EB57}" type="slidenum">
              <a:rPr lang="de-DE" smtClean="0"/>
              <a:t>‹Nr.›</a:t>
            </a:fld>
            <a:endParaRPr lang="de-DE"/>
          </a:p>
        </p:txBody>
      </p:sp>
    </p:spTree>
    <p:extLst>
      <p:ext uri="{BB962C8B-B14F-4D97-AF65-F5344CB8AC3E}">
        <p14:creationId xmlns:p14="http://schemas.microsoft.com/office/powerpoint/2010/main" val="7340993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xmlns="" id="{8BA50A3E-C07A-4E95-8C3F-A90C07DFEA50}"/>
              </a:ext>
            </a:extLst>
          </p:cNvPr>
          <p:cNvSpPr txBox="1"/>
          <p:nvPr/>
        </p:nvSpPr>
        <p:spPr>
          <a:xfrm>
            <a:off x="4441812" y="1091244"/>
            <a:ext cx="2117887" cy="276999"/>
          </a:xfrm>
          <a:prstGeom prst="rect">
            <a:avLst/>
          </a:prstGeom>
          <a:noFill/>
        </p:spPr>
        <p:txBody>
          <a:bodyPr wrap="none" rtlCol="0">
            <a:spAutoFit/>
          </a:bodyPr>
          <a:lstStyle/>
          <a:p>
            <a:r>
              <a:rPr lang="de-DE" sz="1200" dirty="0">
                <a:latin typeface="Comic Sans MS" panose="030F0702030302020204" pitchFamily="66" charset="0"/>
              </a:rPr>
              <a:t>Ahlen-Dolberg, 30.09.2021</a:t>
            </a:r>
          </a:p>
        </p:txBody>
      </p:sp>
      <p:sp>
        <p:nvSpPr>
          <p:cNvPr id="5" name="Textfeld 4">
            <a:extLst>
              <a:ext uri="{FF2B5EF4-FFF2-40B4-BE49-F238E27FC236}">
                <a16:creationId xmlns:a16="http://schemas.microsoft.com/office/drawing/2014/main" xmlns="" id="{E66A9762-2782-4C85-91A5-59853EA41F00}"/>
              </a:ext>
            </a:extLst>
          </p:cNvPr>
          <p:cNvSpPr txBox="1"/>
          <p:nvPr/>
        </p:nvSpPr>
        <p:spPr>
          <a:xfrm>
            <a:off x="314325" y="1343677"/>
            <a:ext cx="6438900" cy="7120026"/>
          </a:xfrm>
          <a:prstGeom prst="rect">
            <a:avLst/>
          </a:prstGeom>
          <a:noFill/>
        </p:spPr>
        <p:txBody>
          <a:bodyPr wrap="square" rtlCol="0">
            <a:spAutoFit/>
          </a:bodyPr>
          <a:lstStyle/>
          <a:p>
            <a:pPr>
              <a:lnSpc>
                <a:spcPct val="150000"/>
              </a:lnSpc>
            </a:pPr>
            <a:r>
              <a:rPr lang="de-DE" sz="1200" dirty="0">
                <a:latin typeface="Comic Sans MS" panose="030F0702030302020204" pitchFamily="66" charset="0"/>
              </a:rPr>
              <a:t>Sehr geehrte Eltern der künftigen Schulanfänger,</a:t>
            </a:r>
          </a:p>
          <a:p>
            <a:pPr>
              <a:lnSpc>
                <a:spcPct val="150000"/>
              </a:lnSpc>
            </a:pPr>
            <a:endParaRPr lang="de-DE" sz="600" dirty="0">
              <a:latin typeface="Comic Sans MS" panose="030F0702030302020204" pitchFamily="66" charset="0"/>
            </a:endParaRPr>
          </a:p>
          <a:p>
            <a:pPr>
              <a:lnSpc>
                <a:spcPct val="150000"/>
              </a:lnSpc>
            </a:pPr>
            <a:r>
              <a:rPr lang="de-DE" sz="1200" dirty="0">
                <a:latin typeface="Comic Sans MS" panose="030F0702030302020204" pitchFamily="66" charset="0"/>
              </a:rPr>
              <a:t>im Sommer 2022 wird Ihr Kind eingeschult werden.</a:t>
            </a:r>
          </a:p>
          <a:p>
            <a:pPr>
              <a:lnSpc>
                <a:spcPct val="150000"/>
              </a:lnSpc>
            </a:pPr>
            <a:r>
              <a:rPr lang="de-DE" sz="1200" dirty="0">
                <a:latin typeface="Comic Sans MS" panose="030F0702030302020204" pitchFamily="66" charset="0"/>
              </a:rPr>
              <a:t>Um Ihnen die Gelegenheit zu geben, die Lambertischule kennenzulernen, laden wir Sie sehr herzlich zu einem Elternabend ein. </a:t>
            </a:r>
          </a:p>
          <a:p>
            <a:pPr>
              <a:lnSpc>
                <a:spcPct val="150000"/>
              </a:lnSpc>
            </a:pPr>
            <a:r>
              <a:rPr lang="de-DE" sz="1200" dirty="0">
                <a:latin typeface="Comic Sans MS" panose="030F0702030302020204" pitchFamily="66" charset="0"/>
              </a:rPr>
              <a:t>Er soll stattfinden am</a:t>
            </a:r>
          </a:p>
          <a:p>
            <a:pPr algn="ctr">
              <a:lnSpc>
                <a:spcPct val="150000"/>
              </a:lnSpc>
            </a:pPr>
            <a:r>
              <a:rPr lang="de-DE" sz="1300" b="1" dirty="0">
                <a:latin typeface="Comic Sans MS" panose="030F0702030302020204" pitchFamily="66" charset="0"/>
              </a:rPr>
              <a:t>Dienstag, dem 26. Oktober 2021</a:t>
            </a:r>
          </a:p>
          <a:p>
            <a:pPr algn="ctr">
              <a:lnSpc>
                <a:spcPct val="150000"/>
              </a:lnSpc>
            </a:pPr>
            <a:r>
              <a:rPr lang="de-DE" sz="1300" b="1" dirty="0">
                <a:latin typeface="Comic Sans MS" panose="030F0702030302020204" pitchFamily="66" charset="0"/>
              </a:rPr>
              <a:t>um 19.00 Uhr in der Aula der Lambertischule.</a:t>
            </a:r>
          </a:p>
          <a:p>
            <a:pPr algn="ctr"/>
            <a:endParaRPr lang="de-DE" sz="800" b="1" dirty="0">
              <a:latin typeface="Comic Sans MS" panose="030F0702030302020204" pitchFamily="66" charset="0"/>
            </a:endParaRPr>
          </a:p>
          <a:p>
            <a:pPr algn="ctr"/>
            <a:r>
              <a:rPr lang="de-DE" sz="1200" b="1" dirty="0">
                <a:latin typeface="Comic Sans MS" panose="030F0702030302020204" pitchFamily="66" charset="0"/>
              </a:rPr>
              <a:t>Bitte halten Sie einen Nachweis der 3-G-Regelung bereit!</a:t>
            </a:r>
          </a:p>
          <a:p>
            <a:pPr algn="ctr"/>
            <a:r>
              <a:rPr lang="de-DE" sz="1200" dirty="0">
                <a:latin typeface="Comic Sans MS" panose="030F0702030302020204" pitchFamily="66" charset="0"/>
              </a:rPr>
              <a:t>(geimpft – genesen – getestet)</a:t>
            </a:r>
          </a:p>
          <a:p>
            <a:pPr algn="ctr">
              <a:lnSpc>
                <a:spcPct val="150000"/>
              </a:lnSpc>
            </a:pPr>
            <a:endParaRPr lang="de-DE" sz="400" dirty="0">
              <a:latin typeface="Comic Sans MS" panose="030F0702030302020204" pitchFamily="66" charset="0"/>
            </a:endParaRPr>
          </a:p>
          <a:p>
            <a:pPr>
              <a:lnSpc>
                <a:spcPct val="150000"/>
              </a:lnSpc>
            </a:pPr>
            <a:r>
              <a:rPr lang="de-DE" sz="1200" dirty="0">
                <a:latin typeface="Comic Sans MS" panose="030F0702030302020204" pitchFamily="66" charset="0"/>
              </a:rPr>
              <a:t>Wir werden Ihnen an diesem Abend die Schritte auf dem Weg zum ersten Schultag vorstellen. Außerdem bekommen Sie einen Einblick in unser Schulleben, unsere Arbeit und die Betreuungsmöglichkeiten.  Im Anschluss an den Elternabend können Sie sich einen Termin zur Schulanmeldung (2./5. Nov. 2021) zuteilen lassen. </a:t>
            </a:r>
          </a:p>
          <a:p>
            <a:pPr>
              <a:lnSpc>
                <a:spcPct val="150000"/>
              </a:lnSpc>
            </a:pPr>
            <a:r>
              <a:rPr lang="de-DE" sz="1200" dirty="0">
                <a:latin typeface="Comic Sans MS" panose="030F0702030302020204" pitchFamily="66" charset="0"/>
              </a:rPr>
              <a:t>Um Ihnen und Ihrem Kind zudem die Möglichkeit zu geben, die Räumlichkeiten unserer Schule anzuschauen, laden wir Sie am</a:t>
            </a:r>
            <a:endParaRPr lang="de-DE" sz="800" dirty="0">
              <a:latin typeface="Comic Sans MS" panose="030F0702030302020204" pitchFamily="66" charset="0"/>
            </a:endParaRPr>
          </a:p>
          <a:p>
            <a:pPr algn="ctr">
              <a:lnSpc>
                <a:spcPct val="150000"/>
              </a:lnSpc>
            </a:pPr>
            <a:r>
              <a:rPr lang="de-DE" sz="1300" b="1" dirty="0">
                <a:latin typeface="Comic Sans MS" panose="030F0702030302020204" pitchFamily="66" charset="0"/>
              </a:rPr>
              <a:t>Donnerstag, dem 28.Oktober 2021</a:t>
            </a:r>
          </a:p>
          <a:p>
            <a:pPr algn="ctr">
              <a:lnSpc>
                <a:spcPct val="150000"/>
              </a:lnSpc>
            </a:pPr>
            <a:r>
              <a:rPr lang="de-DE" sz="1300" b="1" dirty="0">
                <a:latin typeface="Comic Sans MS" panose="030F0702030302020204" pitchFamily="66" charset="0"/>
              </a:rPr>
              <a:t>in der Zeit zwischen 16.00 Uhr und 17.00 Uhr zur Schulbesichtigung </a:t>
            </a:r>
            <a:r>
              <a:rPr lang="de-DE" sz="1300" dirty="0">
                <a:latin typeface="Comic Sans MS" panose="030F0702030302020204" pitchFamily="66" charset="0"/>
              </a:rPr>
              <a:t>ein.</a:t>
            </a:r>
            <a:r>
              <a:rPr lang="de-DE" sz="1300" b="1" dirty="0">
                <a:latin typeface="Comic Sans MS" panose="030F0702030302020204" pitchFamily="66" charset="0"/>
              </a:rPr>
              <a:t> </a:t>
            </a:r>
          </a:p>
          <a:p>
            <a:endParaRPr lang="de-DE" sz="800" dirty="0"/>
          </a:p>
          <a:p>
            <a:pPr>
              <a:lnSpc>
                <a:spcPct val="150000"/>
              </a:lnSpc>
            </a:pPr>
            <a:r>
              <a:rPr lang="de-DE" sz="1200" dirty="0">
                <a:latin typeface="Comic Sans MS" panose="030F0702030302020204" pitchFamily="66" charset="0"/>
              </a:rPr>
              <a:t>Aufgrund der Coronaschutzmaßnahmen bitten wir Sie um Verständnis dafür, dass nur </a:t>
            </a:r>
            <a:r>
              <a:rPr lang="de-DE" sz="1200" b="1" u="sng" dirty="0">
                <a:latin typeface="Comic Sans MS" panose="030F0702030302020204" pitchFamily="66" charset="0"/>
              </a:rPr>
              <a:t>ein Elternteil</a:t>
            </a:r>
            <a:r>
              <a:rPr lang="de-DE" sz="1200" dirty="0">
                <a:latin typeface="Comic Sans MS" panose="030F0702030302020204" pitchFamily="66" charset="0"/>
              </a:rPr>
              <a:t> pro Schulanfänger an den Veranstaltungen teilnehmen kann. Außerdem bitten wir um Voranmeldung mit dem unteren Abschnitt.</a:t>
            </a:r>
          </a:p>
          <a:p>
            <a:pPr>
              <a:lnSpc>
                <a:spcPct val="150000"/>
              </a:lnSpc>
            </a:pPr>
            <a:endParaRPr lang="de-DE" sz="600" dirty="0">
              <a:latin typeface="Comic Sans MS" panose="030F0702030302020204" pitchFamily="66" charset="0"/>
            </a:endParaRPr>
          </a:p>
          <a:p>
            <a:pPr>
              <a:lnSpc>
                <a:spcPct val="150000"/>
              </a:lnSpc>
            </a:pPr>
            <a:r>
              <a:rPr lang="de-DE" sz="1200" dirty="0">
                <a:latin typeface="Comic Sans MS" panose="030F0702030302020204" pitchFamily="66" charset="0"/>
              </a:rPr>
              <a:t>Wir freuen uns auf Ihr Kommen, mit freundlichen Grüßen</a:t>
            </a:r>
          </a:p>
          <a:p>
            <a:pPr>
              <a:lnSpc>
                <a:spcPct val="150000"/>
              </a:lnSpc>
            </a:pPr>
            <a:endParaRPr lang="de-DE" sz="800" dirty="0">
              <a:latin typeface="Comic Sans MS" panose="030F0702030302020204" pitchFamily="66" charset="0"/>
            </a:endParaRPr>
          </a:p>
          <a:p>
            <a:pPr>
              <a:lnSpc>
                <a:spcPct val="150000"/>
              </a:lnSpc>
            </a:pPr>
            <a:r>
              <a:rPr lang="de-DE" sz="1000" dirty="0">
                <a:latin typeface="Comic Sans MS" panose="030F0702030302020204" pitchFamily="66" charset="0"/>
              </a:rPr>
              <a:t>   gez.  </a:t>
            </a:r>
            <a:r>
              <a:rPr lang="de-DE" sz="1200" dirty="0">
                <a:latin typeface="Comic Sans MS" panose="030F0702030302020204" pitchFamily="66" charset="0"/>
              </a:rPr>
              <a:t>S. Richter  (Schulleitung i.A.)            </a:t>
            </a:r>
            <a:r>
              <a:rPr lang="de-DE" sz="1000" dirty="0">
                <a:latin typeface="Comic Sans MS" panose="030F0702030302020204" pitchFamily="66" charset="0"/>
              </a:rPr>
              <a:t>gez.  </a:t>
            </a:r>
            <a:r>
              <a:rPr lang="de-DE" sz="1200" dirty="0" err="1">
                <a:latin typeface="Comic Sans MS" panose="030F0702030302020204" pitchFamily="66" charset="0"/>
              </a:rPr>
              <a:t>A.Schepers</a:t>
            </a:r>
            <a:r>
              <a:rPr lang="de-DE" sz="1200" dirty="0">
                <a:latin typeface="Comic Sans MS" panose="030F0702030302020204" pitchFamily="66" charset="0"/>
              </a:rPr>
              <a:t>  (Koordination Einschulung)</a:t>
            </a:r>
          </a:p>
          <a:p>
            <a:pPr>
              <a:lnSpc>
                <a:spcPct val="150000"/>
              </a:lnSpc>
            </a:pPr>
            <a:r>
              <a:rPr lang="de-DE" sz="1100" dirty="0">
                <a:latin typeface="Comic Sans MS" panose="030F0702030302020204" pitchFamily="66" charset="0"/>
              </a:rPr>
              <a:t>  </a:t>
            </a:r>
          </a:p>
        </p:txBody>
      </p:sp>
      <p:sp>
        <p:nvSpPr>
          <p:cNvPr id="10" name="Textfeld 9">
            <a:extLst>
              <a:ext uri="{FF2B5EF4-FFF2-40B4-BE49-F238E27FC236}">
                <a16:creationId xmlns:a16="http://schemas.microsoft.com/office/drawing/2014/main" xmlns="" id="{C39D242A-8651-47A1-9DA4-BE8B8C42995D}"/>
              </a:ext>
            </a:extLst>
          </p:cNvPr>
          <p:cNvSpPr txBox="1"/>
          <p:nvPr/>
        </p:nvSpPr>
        <p:spPr>
          <a:xfrm>
            <a:off x="314325" y="8187002"/>
            <a:ext cx="5585183" cy="246221"/>
          </a:xfrm>
          <a:prstGeom prst="rect">
            <a:avLst/>
          </a:prstGeom>
          <a:noFill/>
        </p:spPr>
        <p:txBody>
          <a:bodyPr wrap="none" rtlCol="0">
            <a:spAutoFit/>
          </a:bodyPr>
          <a:lstStyle/>
          <a:p>
            <a:r>
              <a:rPr lang="de-DE" sz="1000" dirty="0"/>
              <a:t>Bitte hier abtrennen und in den Briefkasten der Schule (</a:t>
            </a:r>
            <a:r>
              <a:rPr lang="de-DE" sz="1000" dirty="0" err="1"/>
              <a:t>Nebeneingeng</a:t>
            </a:r>
            <a:r>
              <a:rPr lang="de-DE" sz="1000" dirty="0"/>
              <a:t> </a:t>
            </a:r>
            <a:r>
              <a:rPr lang="de-DE" sz="1000" dirty="0" err="1"/>
              <a:t>Twieluchtstr</a:t>
            </a:r>
            <a:r>
              <a:rPr lang="de-DE" sz="1000" dirty="0"/>
              <a:t>.) einwerfen. Danke!</a:t>
            </a:r>
          </a:p>
        </p:txBody>
      </p:sp>
      <p:sp>
        <p:nvSpPr>
          <p:cNvPr id="12" name="Textfeld 11">
            <a:extLst>
              <a:ext uri="{FF2B5EF4-FFF2-40B4-BE49-F238E27FC236}">
                <a16:creationId xmlns:a16="http://schemas.microsoft.com/office/drawing/2014/main" xmlns="" id="{0E5E5D3D-4F89-4957-BBF6-D4BE7B33BDD1}"/>
              </a:ext>
            </a:extLst>
          </p:cNvPr>
          <p:cNvSpPr txBox="1"/>
          <p:nvPr/>
        </p:nvSpPr>
        <p:spPr>
          <a:xfrm>
            <a:off x="-74523" y="8193517"/>
            <a:ext cx="7007046" cy="369332"/>
          </a:xfrm>
          <a:prstGeom prst="rect">
            <a:avLst/>
          </a:prstGeom>
          <a:noFill/>
        </p:spPr>
        <p:txBody>
          <a:bodyPr wrap="none" rtlCol="0">
            <a:spAutoFit/>
          </a:bodyPr>
          <a:lstStyle/>
          <a:p>
            <a:r>
              <a:rPr lang="de-DE" sz="1800" dirty="0">
                <a:latin typeface="Comic Sans MS" panose="030F0702030302020204" pitchFamily="66" charset="0"/>
                <a:sym typeface="Wingdings 2" panose="05020102010507070707" pitchFamily="18" charset="2"/>
              </a:rPr>
              <a:t> </a:t>
            </a:r>
            <a:r>
              <a:rPr lang="de-DE" dirty="0"/>
              <a:t>--------------------------------------------------------------------------------------------</a:t>
            </a:r>
          </a:p>
        </p:txBody>
      </p:sp>
      <p:grpSp>
        <p:nvGrpSpPr>
          <p:cNvPr id="16" name="Gruppieren 15">
            <a:extLst>
              <a:ext uri="{FF2B5EF4-FFF2-40B4-BE49-F238E27FC236}">
                <a16:creationId xmlns:a16="http://schemas.microsoft.com/office/drawing/2014/main" xmlns="" id="{4B0D8328-A7FD-40DA-916E-956111CF32B7}"/>
              </a:ext>
            </a:extLst>
          </p:cNvPr>
          <p:cNvGrpSpPr/>
          <p:nvPr/>
        </p:nvGrpSpPr>
        <p:grpSpPr>
          <a:xfrm>
            <a:off x="314325" y="-136183"/>
            <a:ext cx="6357937" cy="1121252"/>
            <a:chOff x="314325" y="-136183"/>
            <a:chExt cx="6357937" cy="1121252"/>
          </a:xfrm>
        </p:grpSpPr>
        <p:pic>
          <p:nvPicPr>
            <p:cNvPr id="1026" name="Picture 2">
              <a:extLst>
                <a:ext uri="{FF2B5EF4-FFF2-40B4-BE49-F238E27FC236}">
                  <a16:creationId xmlns:a16="http://schemas.microsoft.com/office/drawing/2014/main" xmlns="" id="{A4602596-73AA-4DBE-8BA8-95371F96DE6F}"/>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52215" b="2281"/>
            <a:stretch/>
          </p:blipFill>
          <p:spPr bwMode="auto">
            <a:xfrm>
              <a:off x="314325" y="-136183"/>
              <a:ext cx="2171700" cy="1121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2">
              <a:extLst>
                <a:ext uri="{FF2B5EF4-FFF2-40B4-BE49-F238E27FC236}">
                  <a16:creationId xmlns:a16="http://schemas.microsoft.com/office/drawing/2014/main" xmlns="" id="{1C7DC86B-FE0C-4316-8D13-27463433B0A4}"/>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57401" b="26206"/>
            <a:stretch/>
          </p:blipFill>
          <p:spPr bwMode="auto">
            <a:xfrm>
              <a:off x="4710112" y="126901"/>
              <a:ext cx="1962150" cy="858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19" name="Gerader Verbinder 18">
            <a:extLst>
              <a:ext uri="{FF2B5EF4-FFF2-40B4-BE49-F238E27FC236}">
                <a16:creationId xmlns:a16="http://schemas.microsoft.com/office/drawing/2014/main" xmlns="" id="{FA7832F2-5CF3-4977-A6BE-5198118F19F4}"/>
              </a:ext>
            </a:extLst>
          </p:cNvPr>
          <p:cNvCxnSpPr>
            <a:cxnSpLocks/>
          </p:cNvCxnSpPr>
          <p:nvPr/>
        </p:nvCxnSpPr>
        <p:spPr>
          <a:xfrm>
            <a:off x="185738" y="8215653"/>
            <a:ext cx="6567487" cy="0"/>
          </a:xfrm>
          <a:prstGeom prst="line">
            <a:avLst/>
          </a:prstGeom>
        </p:spPr>
        <p:style>
          <a:lnRef idx="1">
            <a:schemeClr val="dk1"/>
          </a:lnRef>
          <a:fillRef idx="0">
            <a:schemeClr val="dk1"/>
          </a:fillRef>
          <a:effectRef idx="0">
            <a:schemeClr val="dk1"/>
          </a:effectRef>
          <a:fontRef idx="minor">
            <a:schemeClr val="tx1"/>
          </a:fontRef>
        </p:style>
      </p:cxnSp>
      <p:sp>
        <p:nvSpPr>
          <p:cNvPr id="22" name="Textfeld 21">
            <a:extLst>
              <a:ext uri="{FF2B5EF4-FFF2-40B4-BE49-F238E27FC236}">
                <a16:creationId xmlns:a16="http://schemas.microsoft.com/office/drawing/2014/main" xmlns="" id="{B0744CC1-EEA0-42CB-B613-379A1494E4E9}"/>
              </a:ext>
            </a:extLst>
          </p:cNvPr>
          <p:cNvSpPr txBox="1"/>
          <p:nvPr/>
        </p:nvSpPr>
        <p:spPr>
          <a:xfrm>
            <a:off x="206324" y="8540711"/>
            <a:ext cx="4208708" cy="338554"/>
          </a:xfrm>
          <a:prstGeom prst="rect">
            <a:avLst/>
          </a:prstGeom>
          <a:noFill/>
        </p:spPr>
        <p:txBody>
          <a:bodyPr wrap="square" rtlCol="0">
            <a:spAutoFit/>
          </a:bodyPr>
          <a:lstStyle/>
          <a:p>
            <a:r>
              <a:rPr lang="de-DE" sz="1400" dirty="0">
                <a:latin typeface="Comic Sans MS" panose="030F0702030302020204" pitchFamily="66" charset="0"/>
              </a:rPr>
              <a:t>Name:</a:t>
            </a:r>
            <a:r>
              <a:rPr lang="de-DE" sz="1600" dirty="0">
                <a:latin typeface="Comic Sans MS" panose="030F0702030302020204" pitchFamily="66" charset="0"/>
              </a:rPr>
              <a:t>   </a:t>
            </a:r>
            <a:r>
              <a:rPr lang="de-DE" sz="1100" dirty="0">
                <a:latin typeface="Comic Sans MS" panose="030F0702030302020204" pitchFamily="66" charset="0"/>
              </a:rPr>
              <a:t>____________________________________  </a:t>
            </a:r>
          </a:p>
        </p:txBody>
      </p:sp>
      <p:sp>
        <p:nvSpPr>
          <p:cNvPr id="24" name="Textfeld 23">
            <a:extLst>
              <a:ext uri="{FF2B5EF4-FFF2-40B4-BE49-F238E27FC236}">
                <a16:creationId xmlns:a16="http://schemas.microsoft.com/office/drawing/2014/main" xmlns="" id="{F3DA10A5-B072-4656-902E-767FDB35EA37}"/>
              </a:ext>
            </a:extLst>
          </p:cNvPr>
          <p:cNvSpPr txBox="1"/>
          <p:nvPr/>
        </p:nvSpPr>
        <p:spPr>
          <a:xfrm>
            <a:off x="185738" y="8956273"/>
            <a:ext cx="4249881" cy="307777"/>
          </a:xfrm>
          <a:prstGeom prst="rect">
            <a:avLst/>
          </a:prstGeom>
          <a:noFill/>
        </p:spPr>
        <p:txBody>
          <a:bodyPr wrap="none" rtlCol="0">
            <a:spAutoFit/>
          </a:bodyPr>
          <a:lstStyle/>
          <a:p>
            <a:r>
              <a:rPr lang="de-DE" sz="1400" dirty="0">
                <a:latin typeface="Comic Sans MS" panose="030F0702030302020204" pitchFamily="66" charset="0"/>
              </a:rPr>
              <a:t>Name der Kita:   </a:t>
            </a:r>
            <a:r>
              <a:rPr lang="de-DE" sz="1100" dirty="0">
                <a:latin typeface="Comic Sans MS" panose="030F0702030302020204" pitchFamily="66" charset="0"/>
              </a:rPr>
              <a:t>_____________________________ </a:t>
            </a:r>
          </a:p>
        </p:txBody>
      </p:sp>
      <p:grpSp>
        <p:nvGrpSpPr>
          <p:cNvPr id="26" name="Gruppieren 25">
            <a:extLst>
              <a:ext uri="{FF2B5EF4-FFF2-40B4-BE49-F238E27FC236}">
                <a16:creationId xmlns:a16="http://schemas.microsoft.com/office/drawing/2014/main" xmlns="" id="{849844B7-8593-48F6-A090-EC3916B6DAB6}"/>
              </a:ext>
            </a:extLst>
          </p:cNvPr>
          <p:cNvGrpSpPr/>
          <p:nvPr/>
        </p:nvGrpSpPr>
        <p:grpSpPr>
          <a:xfrm>
            <a:off x="0" y="9449305"/>
            <a:ext cx="7072770" cy="307777"/>
            <a:chOff x="44679" y="9457049"/>
            <a:chExt cx="7072770" cy="307777"/>
          </a:xfrm>
        </p:grpSpPr>
        <p:sp>
          <p:nvSpPr>
            <p:cNvPr id="25" name="Textfeld 24">
              <a:extLst>
                <a:ext uri="{FF2B5EF4-FFF2-40B4-BE49-F238E27FC236}">
                  <a16:creationId xmlns:a16="http://schemas.microsoft.com/office/drawing/2014/main" xmlns="" id="{37CA1B89-619B-4B5F-95B9-2CEC8664689B}"/>
                </a:ext>
              </a:extLst>
            </p:cNvPr>
            <p:cNvSpPr txBox="1"/>
            <p:nvPr/>
          </p:nvSpPr>
          <p:spPr>
            <a:xfrm>
              <a:off x="44679" y="9457049"/>
              <a:ext cx="7072770" cy="307777"/>
            </a:xfrm>
            <a:prstGeom prst="rect">
              <a:avLst/>
            </a:prstGeom>
            <a:noFill/>
          </p:spPr>
          <p:txBody>
            <a:bodyPr wrap="none" rtlCol="0">
              <a:spAutoFit/>
            </a:bodyPr>
            <a:lstStyle/>
            <a:p>
              <a:r>
                <a:rPr lang="de-DE" sz="1400" dirty="0">
                  <a:latin typeface="Comic Sans MS" panose="030F0702030302020204" pitchFamily="66" charset="0"/>
                </a:rPr>
                <a:t>Ich nehme teil:        Elternabend (26.10.21)            Schulbesichtigung (28.10.2021) </a:t>
              </a:r>
              <a:r>
                <a:rPr lang="de-DE" sz="1100" dirty="0">
                  <a:latin typeface="Comic Sans MS" panose="030F0702030302020204" pitchFamily="66" charset="0"/>
                </a:rPr>
                <a:t> </a:t>
              </a:r>
            </a:p>
          </p:txBody>
        </p:sp>
        <p:sp>
          <p:nvSpPr>
            <p:cNvPr id="23" name="Rechteck 22">
              <a:extLst>
                <a:ext uri="{FF2B5EF4-FFF2-40B4-BE49-F238E27FC236}">
                  <a16:creationId xmlns:a16="http://schemas.microsoft.com/office/drawing/2014/main" xmlns="" id="{CDCE065C-AF67-44C7-8D30-D8EFB2FC9BD7}"/>
                </a:ext>
              </a:extLst>
            </p:cNvPr>
            <p:cNvSpPr/>
            <p:nvPr/>
          </p:nvSpPr>
          <p:spPr>
            <a:xfrm>
              <a:off x="1581149" y="9535823"/>
              <a:ext cx="180976" cy="150227"/>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xmlns="" id="{B11DC3F6-410F-4AB8-BDD4-3572FF1D5E80}"/>
                </a:ext>
              </a:extLst>
            </p:cNvPr>
            <p:cNvSpPr/>
            <p:nvPr/>
          </p:nvSpPr>
          <p:spPr>
            <a:xfrm>
              <a:off x="4019549" y="9535823"/>
              <a:ext cx="180976" cy="150227"/>
            </a:xfrm>
            <a:prstGeom prst="rect">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pic>
        <p:nvPicPr>
          <p:cNvPr id="1028" name="Picture 4" descr="Lambertischule – Ihre Grundschule in Dolberg">
            <a:extLst>
              <a:ext uri="{FF2B5EF4-FFF2-40B4-BE49-F238E27FC236}">
                <a16:creationId xmlns:a16="http://schemas.microsoft.com/office/drawing/2014/main" xmlns="" id="{4954A0C8-0597-463B-9AA5-27B7AA82B25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53024" y="7195266"/>
            <a:ext cx="638175" cy="617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7600432"/>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269</Words>
  <Application>Microsoft Office PowerPoint</Application>
  <PresentationFormat>A4-Papier (210x297 mm)</PresentationFormat>
  <Paragraphs>28</Paragraphs>
  <Slides>1</Slides>
  <Notes>0</Notes>
  <HiddenSlides>0</HiddenSlides>
  <MMClips>0</MMClips>
  <ScaleCrop>false</ScaleCrop>
  <HeadingPairs>
    <vt:vector size="4" baseType="variant">
      <vt:variant>
        <vt:lpstr>Design</vt:lpstr>
      </vt:variant>
      <vt:variant>
        <vt:i4>1</vt:i4>
      </vt:variant>
      <vt:variant>
        <vt:lpstr>Folientitel</vt:lpstr>
      </vt:variant>
      <vt:variant>
        <vt:i4>1</vt:i4>
      </vt:variant>
    </vt:vector>
  </HeadingPairs>
  <TitlesOfParts>
    <vt:vector size="2" baseType="lpstr">
      <vt:lpstr>Office</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Astrid</dc:creator>
  <cp:lastModifiedBy>Kirsten</cp:lastModifiedBy>
  <cp:revision>5</cp:revision>
  <cp:lastPrinted>2021-09-30T10:25:11Z</cp:lastPrinted>
  <dcterms:created xsi:type="dcterms:W3CDTF">2021-09-29T09:49:31Z</dcterms:created>
  <dcterms:modified xsi:type="dcterms:W3CDTF">2021-10-04T14:47:00Z</dcterms:modified>
</cp:coreProperties>
</file>